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5" r:id="rId9"/>
    <p:sldId id="263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CFD90-35FF-4ABE-A028-F3D31C17F71A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3E7E8-920F-4C48-8502-09D6891C3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2CF43F-DC20-426F-AAF8-1670ED8F3190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F80B28-B9C4-43F9-8AD8-EFC4E994D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CF43F-DC20-426F-AAF8-1670ED8F3190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80B28-B9C4-43F9-8AD8-EFC4E994D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CF43F-DC20-426F-AAF8-1670ED8F3190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80B28-B9C4-43F9-8AD8-EFC4E994D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CF43F-DC20-426F-AAF8-1670ED8F3190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80B28-B9C4-43F9-8AD8-EFC4E994DF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CF43F-DC20-426F-AAF8-1670ED8F3190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80B28-B9C4-43F9-8AD8-EFC4E994DF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CF43F-DC20-426F-AAF8-1670ED8F3190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80B28-B9C4-43F9-8AD8-EFC4E994DF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CF43F-DC20-426F-AAF8-1670ED8F3190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80B28-B9C4-43F9-8AD8-EFC4E994D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CF43F-DC20-426F-AAF8-1670ED8F3190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80B28-B9C4-43F9-8AD8-EFC4E994DF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CF43F-DC20-426F-AAF8-1670ED8F3190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80B28-B9C4-43F9-8AD8-EFC4E994D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E2CF43F-DC20-426F-AAF8-1670ED8F3190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80B28-B9C4-43F9-8AD8-EFC4E994D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2CF43F-DC20-426F-AAF8-1670ED8F3190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F80B28-B9C4-43F9-8AD8-EFC4E994DF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2CF43F-DC20-426F-AAF8-1670ED8F3190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F80B28-B9C4-43F9-8AD8-EFC4E994D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u8cbW7ec3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Nutrition and Weight Loss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E:\Clinic\Nutrition\cover pho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714620"/>
            <a:ext cx="4592505" cy="245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Breakfast:</a:t>
            </a:r>
            <a:r>
              <a:rPr lang="en-US" dirty="0" smtClean="0"/>
              <a:t> Three fried-egg sandwiches loaded with cheese, lettuce, tomatoes, fried onions and mayonnaise. Two cups of coffee. One five-egg omelet. One bowl of grits. Three slices of French toast topped with powdered sugar. Three chocolate-chip pancakes.</a:t>
            </a:r>
          </a:p>
          <a:p>
            <a:r>
              <a:rPr lang="en-US" b="1" dirty="0" smtClean="0"/>
              <a:t>Lunch:</a:t>
            </a:r>
            <a:r>
              <a:rPr lang="en-US" dirty="0" smtClean="0"/>
              <a:t> One pound of enriched pasta. Two large ham and cheese sandwiches with mayo on white bread. Energy drinks packing 1,000 calories. </a:t>
            </a:r>
          </a:p>
          <a:p>
            <a:r>
              <a:rPr lang="en-US" b="1" dirty="0" smtClean="0"/>
              <a:t>Dinner:</a:t>
            </a:r>
            <a:r>
              <a:rPr lang="en-US" dirty="0" smtClean="0"/>
              <a:t> One pound of pasta. An entire pizza. More energy drinks.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Michael Phelps’ Menu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For an average 2000 calorie diet, the American Heart Association recommends:</a:t>
            </a:r>
          </a:p>
          <a:p>
            <a:pPr lvl="1"/>
            <a:r>
              <a:rPr lang="en-US" dirty="0"/>
              <a:t>Lean meat, skinless poultry and fish - no more than 6 oz. (cooked) per day; fatty fish eaten at least twice a week </a:t>
            </a:r>
          </a:p>
          <a:p>
            <a:pPr lvl="1"/>
            <a:r>
              <a:rPr lang="en-US" dirty="0"/>
              <a:t>Vegetables: 5 or more servings per day </a:t>
            </a:r>
          </a:p>
          <a:p>
            <a:pPr lvl="1"/>
            <a:r>
              <a:rPr lang="en-US" dirty="0"/>
              <a:t>Fruit: 3 servings per day </a:t>
            </a:r>
          </a:p>
          <a:p>
            <a:pPr lvl="1"/>
            <a:r>
              <a:rPr lang="en-US" dirty="0"/>
              <a:t>Fat-free milk and low-fat dairy products 2 – 3 servings per day </a:t>
            </a:r>
          </a:p>
          <a:p>
            <a:pPr lvl="1"/>
            <a:r>
              <a:rPr lang="en-US" dirty="0"/>
              <a:t>Breads, cereals, pasta and starchy vegetables 6 – 8 servings per day </a:t>
            </a:r>
          </a:p>
          <a:p>
            <a:pPr lvl="1"/>
            <a:r>
              <a:rPr lang="en-US" dirty="0"/>
              <a:t>Fats and oils 2 – 3 servings per day </a:t>
            </a:r>
          </a:p>
          <a:p>
            <a:pPr lvl="1"/>
            <a:r>
              <a:rPr lang="en-US" dirty="0"/>
              <a:t>Limit sweets and sugar intake</a:t>
            </a:r>
          </a:p>
        </p:txBody>
      </p:sp>
      <p:pic>
        <p:nvPicPr>
          <p:cNvPr id="7" name="Content Placeholder 6" descr="sweet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61871" y="2285992"/>
            <a:ext cx="4005683" cy="300039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Should We Eat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Eating large portion sizes is one of the biggest problems leading to weight gain.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best way to look at your plate is to divide your plate into 4 parts.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eating a pasta dish, </a:t>
            </a:r>
            <a:r>
              <a:rPr lang="en-US" dirty="0" smtClean="0"/>
              <a:t>a ¼ </a:t>
            </a:r>
            <a:r>
              <a:rPr lang="en-US" dirty="0"/>
              <a:t>of the plate should be equal to your pasta portion. </a:t>
            </a:r>
            <a:r>
              <a:rPr lang="en-US" dirty="0" smtClean="0"/>
              <a:t>¼ should </a:t>
            </a:r>
            <a:r>
              <a:rPr lang="en-US" dirty="0"/>
              <a:t>equal your meat portion. And, the remaining </a:t>
            </a:r>
            <a:r>
              <a:rPr lang="en-US" dirty="0" smtClean="0"/>
              <a:t>½ </a:t>
            </a:r>
            <a:r>
              <a:rPr lang="en-US" dirty="0"/>
              <a:t>of your plate should be filled with watery, non-starchy vegetables.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does not mean that you need to stick to one portion of pasta at a meal, but you should stick to the total recommended amounts in a day.</a:t>
            </a:r>
          </a:p>
          <a:p>
            <a:endParaRPr lang="en-US" dirty="0"/>
          </a:p>
        </p:txBody>
      </p:sp>
      <p:pic>
        <p:nvPicPr>
          <p:cNvPr id="5" name="Content Placeholder 4" descr="plat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19743" y="2000240"/>
            <a:ext cx="4009909" cy="314327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Portion Sizes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ortion sizes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600200"/>
            <a:ext cx="6572296" cy="452596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How Big is 1 portion?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Dansinger</a:t>
            </a:r>
            <a:r>
              <a:rPr lang="en-US" dirty="0" smtClean="0"/>
              <a:t> et al (2005) compared </a:t>
            </a:r>
            <a:r>
              <a:rPr lang="en-IE" dirty="0" smtClean="0"/>
              <a:t>the Atkins, </a:t>
            </a:r>
            <a:r>
              <a:rPr lang="en-IE" dirty="0" err="1" smtClean="0"/>
              <a:t>Ornish</a:t>
            </a:r>
            <a:r>
              <a:rPr lang="en-IE" dirty="0" smtClean="0"/>
              <a:t>, Weight Watchers, and Zone Diets for Weight Loss and Heart Disease Risk Reduction</a:t>
            </a:r>
          </a:p>
          <a:p>
            <a:r>
              <a:rPr lang="en-IE" dirty="0" smtClean="0"/>
              <a:t>All diets showed a modest weight decrease and a decrease in cardiac risk factors (only associated with weight loss)</a:t>
            </a:r>
          </a:p>
          <a:p>
            <a:r>
              <a:rPr lang="en-IE" dirty="0" smtClean="0"/>
              <a:t>However adherence rates were low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Popular Diets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err="1" smtClean="0"/>
              <a:t>Desroches</a:t>
            </a:r>
            <a:r>
              <a:rPr lang="en-IE" dirty="0" smtClean="0"/>
              <a:t> et al (2013) examined the effects of interventions on diet adherence.</a:t>
            </a:r>
          </a:p>
          <a:p>
            <a:r>
              <a:rPr lang="en-IE" dirty="0" smtClean="0"/>
              <a:t>These included telephone follow up, video, contract, feedback, nutritional tools among many others.</a:t>
            </a:r>
          </a:p>
          <a:p>
            <a:r>
              <a:rPr lang="en-IE" dirty="0" smtClean="0"/>
              <a:t>The results were split with some studies supporting the use of interventions while others found no difference between the intervention group and the control group</a:t>
            </a:r>
          </a:p>
          <a:p>
            <a:r>
              <a:rPr lang="en-IE" dirty="0" smtClean="0"/>
              <a:t>Studies investigating interventions such as a group session, individual session, reminders, restriction and behaviour change techniques reported no diet adherence</a:t>
            </a:r>
          </a:p>
          <a:p>
            <a:r>
              <a:rPr lang="en-IE" dirty="0" smtClean="0"/>
              <a:t>The majority reported the adherence was short term only and did not show any effect in the long term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Adherence to Diets</a:t>
            </a:r>
            <a:endParaRPr lang="en-I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IE" sz="2400" dirty="0" smtClean="0"/>
              <a:t>Shaw et al (2009) examined psychological interventions for weight loss</a:t>
            </a:r>
          </a:p>
          <a:p>
            <a:r>
              <a:rPr lang="en-IE" sz="2400" dirty="0" smtClean="0"/>
              <a:t>Results: When behaviour therapy was combined with a diet &amp; exercise approach and compared with diet &amp; exercise alone, the combined intervention resulted in a greater weight reduction.</a:t>
            </a:r>
            <a:endParaRPr lang="en-IE" sz="2400" dirty="0"/>
          </a:p>
        </p:txBody>
      </p:sp>
      <p:pic>
        <p:nvPicPr>
          <p:cNvPr id="6" name="Content Placeholder 5" descr="diet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58671" y="2428868"/>
            <a:ext cx="4201325" cy="285751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Adherence to Diets</a:t>
            </a:r>
            <a:endParaRPr lang="en-I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BMI is the universal calculation for body fat measurement</a:t>
            </a:r>
          </a:p>
          <a:p>
            <a:r>
              <a:rPr lang="en-IE" dirty="0" smtClean="0"/>
              <a:t>Cut calories in order to lose weight-but not drastically</a:t>
            </a:r>
          </a:p>
          <a:p>
            <a:r>
              <a:rPr lang="en-IE" dirty="0" smtClean="0"/>
              <a:t>Divide your plate into 4 quarters and remember your portion sizes!</a:t>
            </a:r>
          </a:p>
          <a:p>
            <a:r>
              <a:rPr lang="en-IE" dirty="0" smtClean="0"/>
              <a:t>Hire a hypnotherapist?</a:t>
            </a:r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Conclusion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dirty="0" smtClean="0"/>
              <a:t>Weight measures</a:t>
            </a:r>
          </a:p>
          <a:p>
            <a:r>
              <a:rPr lang="en-IE" dirty="0" smtClean="0"/>
              <a:t>Calories: men/women</a:t>
            </a:r>
          </a:p>
          <a:p>
            <a:r>
              <a:rPr lang="en-IE" dirty="0" smtClean="0"/>
              <a:t>Portion size</a:t>
            </a:r>
          </a:p>
          <a:p>
            <a:r>
              <a:rPr lang="en-IE" dirty="0" smtClean="0"/>
              <a:t>Fad diets</a:t>
            </a:r>
          </a:p>
          <a:p>
            <a:r>
              <a:rPr lang="en-IE" dirty="0" smtClean="0"/>
              <a:t>Adherence to diets</a:t>
            </a:r>
          </a:p>
          <a:p>
            <a:r>
              <a:rPr lang="en-IE" dirty="0" smtClean="0"/>
              <a:t>Conclusion</a:t>
            </a:r>
            <a:endParaRPr lang="en-US" dirty="0"/>
          </a:p>
        </p:txBody>
      </p:sp>
      <p:pic>
        <p:nvPicPr>
          <p:cNvPr id="6" name="Picture 2" descr="C:\Users\t\AppData\Local\Microsoft\Windows\Temporary Internet Files\Content.IE5\7VRWS5LB\MM900234700[1]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48375" y="3172619"/>
            <a:ext cx="1238250" cy="1143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Content Placeholder 8" descr="obesity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14877" y="2214554"/>
            <a:ext cx="4231354" cy="306132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Weight of the World</a:t>
            </a:r>
            <a:endParaRPr lang="en-US" dirty="0"/>
          </a:p>
        </p:txBody>
      </p:sp>
      <p:sp>
        <p:nvSpPr>
          <p:cNvPr id="8" name="Isosceles Triangle 7">
            <a:hlinkClick r:id="rId3"/>
          </p:cNvPr>
          <p:cNvSpPr/>
          <p:nvPr/>
        </p:nvSpPr>
        <p:spPr>
          <a:xfrm rot="5400000">
            <a:off x="1500166" y="2786058"/>
            <a:ext cx="1928826" cy="1857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bmi_table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44" y="1761956"/>
            <a:ext cx="4352956" cy="388162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dirty="0" smtClean="0"/>
              <a:t>BMI has been widely used as a measure of body fat and is cited by Keys et al (1972) as the best proxy for body fat percentage among ratios of weight and height</a:t>
            </a:r>
          </a:p>
          <a:p>
            <a:r>
              <a:rPr lang="en-US" dirty="0" smtClean="0"/>
              <a:t>BMI was explicitly cited by Keys as being appropriate for </a:t>
            </a:r>
            <a:r>
              <a:rPr lang="en-US" i="1" dirty="0" smtClean="0"/>
              <a:t>population</a:t>
            </a:r>
            <a:r>
              <a:rPr lang="en-US" dirty="0" smtClean="0"/>
              <a:t> studies, and inappropriate for individual diagnosis. Nevertheless, due to its simplicity, it came to be widely used for individual diagnosis, despite its inappropriateness.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Body Mass Index (BMI)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E" sz="4800" dirty="0" smtClean="0"/>
              <a:t>			</a:t>
            </a:r>
          </a:p>
          <a:p>
            <a:pPr>
              <a:buNone/>
            </a:pPr>
            <a:r>
              <a:rPr lang="en-IE" sz="4800" dirty="0" smtClean="0"/>
              <a:t>		BMI =	mass (kg)</a:t>
            </a:r>
          </a:p>
          <a:p>
            <a:pPr>
              <a:buNone/>
            </a:pPr>
            <a:r>
              <a:rPr lang="en-IE" sz="4800" dirty="0"/>
              <a:t>	</a:t>
            </a:r>
            <a:r>
              <a:rPr lang="en-IE" sz="4800" dirty="0" smtClean="0"/>
              <a:t>			height(m)</a:t>
            </a:r>
            <a:r>
              <a:rPr lang="en-IE" sz="4800" baseline="30000" dirty="0" smtClean="0"/>
              <a:t>2</a:t>
            </a:r>
            <a:endParaRPr lang="en-US" sz="4800" baseline="30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Calculating your BMI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143240" y="3000372"/>
            <a:ext cx="271464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dirty="0" smtClean="0"/>
              <a:t>Women: 1800-2000 calories per day</a:t>
            </a:r>
          </a:p>
          <a:p>
            <a:r>
              <a:rPr lang="en-IE" dirty="0" smtClean="0"/>
              <a:t>Men: 2000-2550 calories per day</a:t>
            </a:r>
          </a:p>
          <a:p>
            <a:endParaRPr lang="en-IE" dirty="0"/>
          </a:p>
          <a:p>
            <a:endParaRPr lang="en-US" dirty="0"/>
          </a:p>
        </p:txBody>
      </p:sp>
      <p:pic>
        <p:nvPicPr>
          <p:cNvPr id="5" name="Content Placeholder 4" descr="calori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04758" y="2357430"/>
            <a:ext cx="4186735" cy="278608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Calorie Allowances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http://www.caloriecontrol.org/healthy-weight-tool-kit/lighten-up-and-get-moving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Burning Calories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3,500 calories in 1lb</a:t>
            </a:r>
          </a:p>
          <a:p>
            <a:r>
              <a:rPr lang="en-IE" dirty="0" smtClean="0"/>
              <a:t>Therefore to lose 1lb per week you need to cut </a:t>
            </a:r>
          </a:p>
          <a:p>
            <a:pPr lvl="3">
              <a:buNone/>
            </a:pPr>
            <a:r>
              <a:rPr lang="en-IE" dirty="0" smtClean="0">
                <a:solidFill>
                  <a:srgbClr val="C00000"/>
                </a:solidFill>
              </a:rPr>
              <a:t>3500       = 	</a:t>
            </a:r>
            <a:r>
              <a:rPr lang="en-IE" b="1" u="sng" dirty="0" smtClean="0">
                <a:solidFill>
                  <a:srgbClr val="C00000"/>
                </a:solidFill>
              </a:rPr>
              <a:t>500 calories per day </a:t>
            </a:r>
            <a:r>
              <a:rPr lang="en-IE" dirty="0" smtClean="0">
                <a:solidFill>
                  <a:srgbClr val="C00000"/>
                </a:solidFill>
              </a:rPr>
              <a:t>from your diet</a:t>
            </a:r>
          </a:p>
          <a:p>
            <a:pPr lvl="3">
              <a:buNone/>
            </a:pPr>
            <a:r>
              <a:rPr lang="en-IE" dirty="0">
                <a:solidFill>
                  <a:srgbClr val="C00000"/>
                </a:solidFill>
              </a:rPr>
              <a:t>	</a:t>
            </a:r>
            <a:r>
              <a:rPr lang="en-IE" dirty="0" smtClean="0">
                <a:solidFill>
                  <a:srgbClr val="C00000"/>
                </a:solidFill>
              </a:rPr>
              <a:t>7</a:t>
            </a:r>
            <a:endParaRPr lang="en-US" dirty="0" smtClean="0">
              <a:solidFill>
                <a:srgbClr val="C00000"/>
              </a:solidFill>
            </a:endParaRPr>
          </a:p>
          <a:p>
            <a:pPr marL="0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en-IE" sz="3200" dirty="0" smtClean="0"/>
              <a:t>  If calories are cut to 800-1000 per day, your metabolic rate adjusts to conserve the few calories you give your body- you won’t lose weight any faster if you allowed yourself 1,200 – 1,500 </a:t>
            </a:r>
            <a:r>
              <a:rPr lang="en-IE" sz="3200" dirty="0" err="1" smtClean="0"/>
              <a:t>cals</a:t>
            </a:r>
            <a:r>
              <a:rPr lang="en-IE" sz="3200" dirty="0" smtClean="0"/>
              <a:t> per day (20% Rule!)</a:t>
            </a:r>
            <a:endParaRPr lang="en-IE" sz="3200" dirty="0"/>
          </a:p>
          <a:p>
            <a:pPr lvl="3">
              <a:buNone/>
            </a:pPr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Cutting Calories to Lose Weight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28728" y="3000372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Laquale</a:t>
            </a:r>
            <a:r>
              <a:rPr lang="en-US" dirty="0" smtClean="0"/>
              <a:t> says cyclists in the Tour de France commonly consume a paltry 8,000 to 10,000 calories a day.</a:t>
            </a:r>
          </a:p>
          <a:p>
            <a:r>
              <a:rPr lang="en-IE" dirty="0" smtClean="0"/>
              <a:t>Michael Phelps’ well publicised calorie intake is at a staggering 12,000 per day</a:t>
            </a:r>
            <a:endParaRPr lang="en-US" dirty="0"/>
          </a:p>
        </p:txBody>
      </p:sp>
      <p:pic>
        <p:nvPicPr>
          <p:cNvPr id="6" name="Content Placeholder 5" descr="phelp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43503" y="1699106"/>
            <a:ext cx="2777797" cy="394447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Athlete’s Calorie Intake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</TotalTime>
  <Words>724</Words>
  <Application>Microsoft Office PowerPoint</Application>
  <PresentationFormat>On-screen Show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Nutrition and Weight Loss</vt:lpstr>
      <vt:lpstr>Outline</vt:lpstr>
      <vt:lpstr>Weight of the World</vt:lpstr>
      <vt:lpstr>Body Mass Index (BMI)</vt:lpstr>
      <vt:lpstr>Calculating your BMI</vt:lpstr>
      <vt:lpstr>Calorie Allowances</vt:lpstr>
      <vt:lpstr>Burning Calories</vt:lpstr>
      <vt:lpstr>Cutting Calories to Lose Weight</vt:lpstr>
      <vt:lpstr>Athlete’s Calorie Intake</vt:lpstr>
      <vt:lpstr>Michael Phelps’ Menu</vt:lpstr>
      <vt:lpstr>What Should We Eat</vt:lpstr>
      <vt:lpstr>Portion Sizes</vt:lpstr>
      <vt:lpstr>How Big is 1 portion?</vt:lpstr>
      <vt:lpstr>Popular Diets</vt:lpstr>
      <vt:lpstr>Adherence to Diets</vt:lpstr>
      <vt:lpstr>Adherence to Diets</vt:lpstr>
      <vt:lpstr>Conclusion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 and Weight Loss</dc:title>
  <dc:creator> </dc:creator>
  <cp:lastModifiedBy> </cp:lastModifiedBy>
  <cp:revision>15</cp:revision>
  <dcterms:created xsi:type="dcterms:W3CDTF">2013-07-08T15:21:37Z</dcterms:created>
  <dcterms:modified xsi:type="dcterms:W3CDTF">2013-07-08T18:31:43Z</dcterms:modified>
</cp:coreProperties>
</file>